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4F129F-1BCC-4B7D-BE19-A81E9D44938E}">
  <a:tblStyle styleId="{434F129F-1BCC-4B7D-BE19-A81E9D44938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jpg>
</file>

<file path=ppt/media/image12.jpg>
</file>

<file path=ppt/media/image13.jpg>
</file>

<file path=ppt/media/image14.jpg>
</file>

<file path=ppt/media/image15.png>
</file>

<file path=ppt/media/image16.jpg>
</file>

<file path=ppt/media/image17.jpg>
</file>

<file path=ppt/media/image18.jpg>
</file>

<file path=ppt/media/image19.jpg>
</file>

<file path=ppt/media/image2.jp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16b959dc8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16b959dc8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16b959dc8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16b959dc8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16b959dc84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16b959dc84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63d139277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63d139277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91c41cbe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91c41cbe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63d1392777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63d1392777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16b959dc8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16b959dc8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881190d7b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881190d7b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8ca994822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8ca994822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881190d7b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881190d7b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16b959dc8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16b959dc8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6b959dc8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16b959dc8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63d1392777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63d1392777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63d139277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63d139277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u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jpg"/><Relationship Id="rId4" Type="http://schemas.openxmlformats.org/officeDocument/2006/relationships/image" Target="../media/image13.jpg"/><Relationship Id="rId5" Type="http://schemas.openxmlformats.org/officeDocument/2006/relationships/image" Target="../media/image19.jpg"/><Relationship Id="rId6"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hyperlink" Target="https://www.nofence.no/en-us/" TargetMode="External"/><Relationship Id="rId5" Type="http://schemas.openxmlformats.org/officeDocument/2006/relationships/image" Target="../media/image11.jpg"/><Relationship Id="rId6" Type="http://schemas.openxmlformats.org/officeDocument/2006/relationships/hyperlink" Target="https://www.nibio.no/en/news/nine-facts-about-norwegian-agricultur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hyperlink" Target="https://www.thecommunityfarm.co.uk/our-products/veg-fruit-boxes/35-farmers-choic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hyperlink" Target="https://www.thecommunityfarm.co.uk/our-products/veg-fruit-boxes/35-farmers-choic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kaggle.com/datasets/bugaiovaolena/about-agriculture-in-norwegian-language/data" TargetMode="External"/><Relationship Id="rId4" Type="http://schemas.openxmlformats.org/officeDocument/2006/relationships/hyperlink" Target="https://github.com/OlenaBugaiova/collecting-data-about-norwegian-agriculture" TargetMode="External"/><Relationship Id="rId5" Type="http://schemas.openxmlformats.org/officeDocument/2006/relationships/hyperlink" Target="https://www.sciencedirect.com/science/article/pii/S2352340925000587" TargetMode="External"/><Relationship Id="rId6" Type="http://schemas.openxmlformats.org/officeDocument/2006/relationships/hyperlink" Target="https://notebooklm.google.com/notebook/ac22921f-e4a1-4444-88b4-49ab23c9d387" TargetMode="External"/><Relationship Id="rId7" Type="http://schemas.openxmlformats.org/officeDocument/2006/relationships/image" Target="../media/image15.png"/><Relationship Id="rId8"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hyperlink" Target="https://youtu.be/94WdG4g1L9c?si=M0RT3yv0aIQaEfy_"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hyperlink" Target="https://graindatasolutions.com/generative-ai-agriculture-farming-efficiency/"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hyperlink" Target="https://www.nibio.no/en/news/nine-facts-about-norwegian-agricultur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3" name="Shape 53"/>
        <p:cNvGrpSpPr/>
        <p:nvPr/>
      </p:nvGrpSpPr>
      <p:grpSpPr>
        <a:xfrm>
          <a:off x="0" y="0"/>
          <a:ext cx="0" cy="0"/>
          <a:chOff x="0" y="0"/>
          <a:chExt cx="0" cy="0"/>
        </a:xfrm>
      </p:grpSpPr>
      <p:pic>
        <p:nvPicPr>
          <p:cNvPr id="54" name="Google Shape;54;p13" title="1000000110.jpg"/>
          <p:cNvPicPr preferRelativeResize="0"/>
          <p:nvPr/>
        </p:nvPicPr>
        <p:blipFill>
          <a:blip r:embed="rId3">
            <a:alphaModFix/>
          </a:blip>
          <a:stretch>
            <a:fillRect/>
          </a:stretch>
        </p:blipFill>
        <p:spPr>
          <a:xfrm>
            <a:off x="237100" y="93095"/>
            <a:ext cx="1710401" cy="2280520"/>
          </a:xfrm>
          <a:prstGeom prst="rect">
            <a:avLst/>
          </a:prstGeom>
          <a:noFill/>
          <a:ln>
            <a:noFill/>
          </a:ln>
        </p:spPr>
      </p:pic>
      <p:pic>
        <p:nvPicPr>
          <p:cNvPr id="55" name="Google Shape;55;p13" title="1000001218.jpg"/>
          <p:cNvPicPr preferRelativeResize="0"/>
          <p:nvPr/>
        </p:nvPicPr>
        <p:blipFill>
          <a:blip r:embed="rId4">
            <a:alphaModFix/>
          </a:blip>
          <a:stretch>
            <a:fillRect/>
          </a:stretch>
        </p:blipFill>
        <p:spPr>
          <a:xfrm>
            <a:off x="2325950" y="93075"/>
            <a:ext cx="1710401" cy="2280550"/>
          </a:xfrm>
          <a:prstGeom prst="rect">
            <a:avLst/>
          </a:prstGeom>
          <a:noFill/>
          <a:ln>
            <a:noFill/>
          </a:ln>
        </p:spPr>
      </p:pic>
      <p:pic>
        <p:nvPicPr>
          <p:cNvPr id="56" name="Google Shape;56;p13" title="1000001012.jpg"/>
          <p:cNvPicPr preferRelativeResize="0"/>
          <p:nvPr/>
        </p:nvPicPr>
        <p:blipFill>
          <a:blip r:embed="rId5">
            <a:alphaModFix/>
          </a:blip>
          <a:stretch>
            <a:fillRect/>
          </a:stretch>
        </p:blipFill>
        <p:spPr>
          <a:xfrm>
            <a:off x="4571998" y="0"/>
            <a:ext cx="4571999" cy="5143499"/>
          </a:xfrm>
          <a:prstGeom prst="rect">
            <a:avLst/>
          </a:prstGeom>
          <a:noFill/>
          <a:ln>
            <a:noFill/>
          </a:ln>
        </p:spPr>
      </p:pic>
      <p:sp>
        <p:nvSpPr>
          <p:cNvPr id="57" name="Google Shape;57;p13"/>
          <p:cNvSpPr txBox="1"/>
          <p:nvPr>
            <p:ph type="ctrTitle"/>
          </p:nvPr>
        </p:nvSpPr>
        <p:spPr>
          <a:xfrm>
            <a:off x="4568175" y="0"/>
            <a:ext cx="4572000" cy="1062900"/>
          </a:xfrm>
          <a:prstGeom prst="rect">
            <a:avLst/>
          </a:prstGeom>
          <a:solidFill>
            <a:schemeClr val="lt1"/>
          </a:solidFill>
        </p:spPr>
        <p:txBody>
          <a:bodyPr anchorCtr="0" anchor="b" bIns="91425" lIns="91425" spcFirstLastPara="1" rIns="91425" wrap="square" tIns="91425">
            <a:normAutofit/>
          </a:bodyPr>
          <a:lstStyle/>
          <a:p>
            <a:pPr indent="0" lvl="0" marL="0" rtl="0" algn="ctr">
              <a:spcBef>
                <a:spcPts val="0"/>
              </a:spcBef>
              <a:spcAft>
                <a:spcPts val="0"/>
              </a:spcAft>
              <a:buNone/>
            </a:pPr>
            <a:r>
              <a:rPr lang="uk" sz="4800">
                <a:solidFill>
                  <a:srgbClr val="FFE599"/>
                </a:solidFill>
              </a:rPr>
              <a:t>NorjordAI</a:t>
            </a:r>
            <a:endParaRPr>
              <a:solidFill>
                <a:srgbClr val="999999"/>
              </a:solidFill>
            </a:endParaRPr>
          </a:p>
        </p:txBody>
      </p:sp>
      <p:sp>
        <p:nvSpPr>
          <p:cNvPr id="58" name="Google Shape;58;p13"/>
          <p:cNvSpPr txBox="1"/>
          <p:nvPr>
            <p:ph idx="1" type="subTitle"/>
          </p:nvPr>
        </p:nvSpPr>
        <p:spPr>
          <a:xfrm>
            <a:off x="4568175" y="1048552"/>
            <a:ext cx="4572000" cy="580200"/>
          </a:xfrm>
          <a:prstGeom prst="rect">
            <a:avLst/>
          </a:prstGeom>
          <a:solidFill>
            <a:schemeClr val="lt1"/>
          </a:solidFill>
        </p:spPr>
        <p:txBody>
          <a:bodyPr anchorCtr="0" anchor="t" bIns="91425" lIns="91425" spcFirstLastPara="1" rIns="91425" wrap="square" tIns="91425">
            <a:noAutofit/>
          </a:bodyPr>
          <a:lstStyle/>
          <a:p>
            <a:pPr indent="0" lvl="0" marL="457200" rtl="0" algn="ctr">
              <a:spcBef>
                <a:spcPts val="0"/>
              </a:spcBef>
              <a:spcAft>
                <a:spcPts val="0"/>
              </a:spcAft>
              <a:buNone/>
            </a:pPr>
            <a:r>
              <a:rPr i="1" lang="uk" sz="1800">
                <a:solidFill>
                  <a:srgbClr val="9E9E9E"/>
                </a:solidFill>
              </a:rPr>
              <a:t>an AI chat </a:t>
            </a:r>
            <a:r>
              <a:rPr i="1" lang="uk" sz="1800">
                <a:solidFill>
                  <a:srgbClr val="9E9E9E"/>
                </a:solidFill>
              </a:rPr>
              <a:t>about</a:t>
            </a:r>
            <a:endParaRPr i="1" sz="1800">
              <a:solidFill>
                <a:srgbClr val="9E9E9E"/>
              </a:solidFill>
            </a:endParaRPr>
          </a:p>
        </p:txBody>
      </p:sp>
      <p:sp>
        <p:nvSpPr>
          <p:cNvPr id="59" name="Google Shape;59;p13"/>
          <p:cNvSpPr txBox="1"/>
          <p:nvPr>
            <p:ph idx="1" type="subTitle"/>
          </p:nvPr>
        </p:nvSpPr>
        <p:spPr>
          <a:xfrm>
            <a:off x="4568175" y="1559850"/>
            <a:ext cx="4572000" cy="1011900"/>
          </a:xfrm>
          <a:prstGeom prst="rect">
            <a:avLst/>
          </a:prstGeom>
          <a:solidFill>
            <a:schemeClr val="lt1"/>
          </a:solidFill>
        </p:spPr>
        <p:txBody>
          <a:bodyPr anchorCtr="0" anchor="t" bIns="91425" lIns="91425" spcFirstLastPara="1" rIns="91425" wrap="square" tIns="91425">
            <a:normAutofit/>
          </a:bodyPr>
          <a:lstStyle/>
          <a:p>
            <a:pPr indent="0" lvl="0" marL="0" rtl="0" algn="ctr">
              <a:lnSpc>
                <a:spcPct val="90000"/>
              </a:lnSpc>
              <a:spcBef>
                <a:spcPts val="0"/>
              </a:spcBef>
              <a:spcAft>
                <a:spcPts val="0"/>
              </a:spcAft>
              <a:buNone/>
            </a:pPr>
            <a:r>
              <a:rPr b="1" lang="uk" sz="2700"/>
              <a:t>Norwegian Agriculture</a:t>
            </a:r>
            <a:endParaRPr b="1" sz="2700"/>
          </a:p>
        </p:txBody>
      </p:sp>
      <p:pic>
        <p:nvPicPr>
          <p:cNvPr id="60" name="Google Shape;60;p13" title="1000005304.jpg"/>
          <p:cNvPicPr preferRelativeResize="0"/>
          <p:nvPr/>
        </p:nvPicPr>
        <p:blipFill rotWithShape="1">
          <a:blip r:embed="rId6">
            <a:alphaModFix/>
          </a:blip>
          <a:srcRect b="2789" l="0" r="0" t="6950"/>
          <a:stretch/>
        </p:blipFill>
        <p:spPr>
          <a:xfrm>
            <a:off x="237100" y="2571750"/>
            <a:ext cx="3799250" cy="25717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idx="1" type="body"/>
          </p:nvPr>
        </p:nvSpPr>
        <p:spPr>
          <a:xfrm>
            <a:off x="4890900" y="3334550"/>
            <a:ext cx="3941400" cy="911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uk" sz="1300"/>
              <a:t>Farmers need to follow </a:t>
            </a:r>
            <a:r>
              <a:rPr lang="uk" sz="1300"/>
              <a:t>regulations</a:t>
            </a:r>
            <a:r>
              <a:rPr lang="uk" sz="1300"/>
              <a:t>, </a:t>
            </a:r>
            <a:r>
              <a:rPr lang="uk" sz="1300"/>
              <a:t>changing market requirements and</a:t>
            </a:r>
            <a:r>
              <a:rPr lang="uk" sz="1300"/>
              <a:t> opportunities of new technologies.</a:t>
            </a:r>
            <a:endParaRPr sz="1300"/>
          </a:p>
        </p:txBody>
      </p:sp>
      <p:pic>
        <p:nvPicPr>
          <p:cNvPr id="127" name="Google Shape;127;p22"/>
          <p:cNvPicPr preferRelativeResize="0"/>
          <p:nvPr/>
        </p:nvPicPr>
        <p:blipFill>
          <a:blip r:embed="rId3">
            <a:alphaModFix/>
          </a:blip>
          <a:stretch>
            <a:fillRect/>
          </a:stretch>
        </p:blipFill>
        <p:spPr>
          <a:xfrm>
            <a:off x="4645200" y="504724"/>
            <a:ext cx="4031698" cy="2030173"/>
          </a:xfrm>
          <a:prstGeom prst="rect">
            <a:avLst/>
          </a:prstGeom>
          <a:noFill/>
          <a:ln>
            <a:noFill/>
          </a:ln>
        </p:spPr>
      </p:pic>
      <p:sp>
        <p:nvSpPr>
          <p:cNvPr id="128" name="Google Shape;128;p22"/>
          <p:cNvSpPr txBox="1"/>
          <p:nvPr>
            <p:ph type="title"/>
          </p:nvPr>
        </p:nvSpPr>
        <p:spPr>
          <a:xfrm>
            <a:off x="4873200" y="2761838"/>
            <a:ext cx="3575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Virtual fencing, </a:t>
            </a:r>
            <a:r>
              <a:rPr lang="uk" sz="1688" u="sng">
                <a:solidFill>
                  <a:schemeClr val="hlink"/>
                </a:solidFill>
                <a:hlinkClick r:id="rId4"/>
              </a:rPr>
              <a:t>see more</a:t>
            </a:r>
            <a:endParaRPr sz="1688"/>
          </a:p>
        </p:txBody>
      </p:sp>
      <p:pic>
        <p:nvPicPr>
          <p:cNvPr id="129" name="Google Shape;129;p22" title="sheese visning.jpg"/>
          <p:cNvPicPr preferRelativeResize="0"/>
          <p:nvPr/>
        </p:nvPicPr>
        <p:blipFill rotWithShape="1">
          <a:blip r:embed="rId5">
            <a:alphaModFix/>
          </a:blip>
          <a:srcRect b="35151" l="0" r="0" t="30651"/>
          <a:stretch/>
        </p:blipFill>
        <p:spPr>
          <a:xfrm>
            <a:off x="464100" y="3188725"/>
            <a:ext cx="3860348" cy="1760200"/>
          </a:xfrm>
          <a:prstGeom prst="rect">
            <a:avLst/>
          </a:prstGeom>
          <a:noFill/>
          <a:ln>
            <a:noFill/>
          </a:ln>
        </p:spPr>
      </p:pic>
      <p:sp>
        <p:nvSpPr>
          <p:cNvPr id="130" name="Google Shape;130;p22"/>
          <p:cNvSpPr txBox="1"/>
          <p:nvPr>
            <p:ph type="title"/>
          </p:nvPr>
        </p:nvSpPr>
        <p:spPr>
          <a:xfrm>
            <a:off x="464100" y="445025"/>
            <a:ext cx="4260300" cy="9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uk" sz="2500"/>
              <a:t>Norway's agricultural landscape, </a:t>
            </a:r>
            <a:r>
              <a:rPr lang="uk" sz="1500" u="sng">
                <a:solidFill>
                  <a:schemeClr val="accent5"/>
                </a:solidFill>
                <a:hlinkClick r:id="rId6">
                  <a:extLst>
                    <a:ext uri="{A12FA001-AC4F-418D-AE19-62706E023703}">
                      <ahyp:hlinkClr val="tx"/>
                    </a:ext>
                  </a:extLst>
                </a:hlinkClick>
              </a:rPr>
              <a:t>see more</a:t>
            </a:r>
            <a:endParaRPr sz="1700"/>
          </a:p>
        </p:txBody>
      </p:sp>
      <p:sp>
        <p:nvSpPr>
          <p:cNvPr id="131" name="Google Shape;131;p22"/>
          <p:cNvSpPr txBox="1"/>
          <p:nvPr>
            <p:ph idx="1" type="body"/>
          </p:nvPr>
        </p:nvSpPr>
        <p:spPr>
          <a:xfrm>
            <a:off x="464075" y="1692275"/>
            <a:ext cx="3860400" cy="1410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uk" sz="1300"/>
              <a:t>While milk consumption has halved over the past three decades, cheese and poultry have surged in popularity. Today, the average Norwegian consumes 19 kg of cheese and 20 kg of poultry annually - a staggering increase of 5 kg and 14 kg respectively since 1995.</a:t>
            </a:r>
            <a:endParaRPr sz="1300"/>
          </a:p>
        </p:txBody>
      </p:sp>
      <p:sp>
        <p:nvSpPr>
          <p:cNvPr id="132" name="Google Shape;132;p22"/>
          <p:cNvSpPr txBox="1"/>
          <p:nvPr/>
        </p:nvSpPr>
        <p:spPr>
          <a:xfrm>
            <a:off x="493450" y="1356425"/>
            <a:ext cx="3941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uk" sz="1300">
                <a:solidFill>
                  <a:schemeClr val="accent2"/>
                </a:solidFill>
              </a:rPr>
              <a:t>is undergoing a remarkable transformation</a:t>
            </a:r>
            <a:endParaRPr i="1" sz="1300">
              <a:solidFill>
                <a:schemeClr val="accen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Estimates</a:t>
            </a:r>
            <a:endParaRPr/>
          </a:p>
        </p:txBody>
      </p:sp>
      <p:pic>
        <p:nvPicPr>
          <p:cNvPr id="138" name="Google Shape;138;p23"/>
          <p:cNvPicPr preferRelativeResize="0"/>
          <p:nvPr/>
        </p:nvPicPr>
        <p:blipFill>
          <a:blip r:embed="rId3">
            <a:alphaModFix/>
          </a:blip>
          <a:stretch>
            <a:fillRect/>
          </a:stretch>
        </p:blipFill>
        <p:spPr>
          <a:xfrm>
            <a:off x="152400" y="1170125"/>
            <a:ext cx="6373976" cy="3651750"/>
          </a:xfrm>
          <a:prstGeom prst="rect">
            <a:avLst/>
          </a:prstGeom>
          <a:noFill/>
          <a:ln>
            <a:noFill/>
          </a:ln>
        </p:spPr>
      </p:pic>
      <p:sp>
        <p:nvSpPr>
          <p:cNvPr id="139" name="Google Shape;139;p23"/>
          <p:cNvSpPr txBox="1"/>
          <p:nvPr/>
        </p:nvSpPr>
        <p:spPr>
          <a:xfrm>
            <a:off x="6151326" y="3982428"/>
            <a:ext cx="2622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100">
                <a:solidFill>
                  <a:schemeClr val="dk2"/>
                </a:solidFill>
              </a:rPr>
              <a:t>* The image is from the article </a:t>
            </a:r>
            <a:endParaRPr sz="1100">
              <a:solidFill>
                <a:schemeClr val="dk2"/>
              </a:solidFill>
            </a:endParaRPr>
          </a:p>
          <a:p>
            <a:pPr indent="0" lvl="0" marL="0" rtl="0" algn="l">
              <a:spcBef>
                <a:spcPts val="0"/>
              </a:spcBef>
              <a:spcAft>
                <a:spcPts val="0"/>
              </a:spcAft>
              <a:buNone/>
            </a:pPr>
            <a:r>
              <a:rPr lang="uk" sz="1100" u="sng">
                <a:solidFill>
                  <a:schemeClr val="hlink"/>
                </a:solidFill>
                <a:hlinkClick r:id="rId4"/>
              </a:rPr>
              <a:t>“How much do Norwegian farmers earn?”</a:t>
            </a:r>
            <a:r>
              <a:rPr lang="uk" sz="1100">
                <a:solidFill>
                  <a:schemeClr val="dk2"/>
                </a:solidFill>
              </a:rPr>
              <a:t> of the NIBIO website</a:t>
            </a:r>
            <a:endParaRPr sz="11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4"/>
          <p:cNvPicPr preferRelativeResize="0"/>
          <p:nvPr/>
        </p:nvPicPr>
        <p:blipFill rotWithShape="1">
          <a:blip r:embed="rId3">
            <a:alphaModFix/>
          </a:blip>
          <a:srcRect b="9932" l="4020" r="7027" t="10220"/>
          <a:stretch/>
        </p:blipFill>
        <p:spPr>
          <a:xfrm>
            <a:off x="645700" y="1690421"/>
            <a:ext cx="4549150" cy="2807400"/>
          </a:xfrm>
          <a:prstGeom prst="rect">
            <a:avLst/>
          </a:prstGeom>
          <a:noFill/>
          <a:ln>
            <a:noFill/>
          </a:ln>
        </p:spPr>
      </p:pic>
      <p:sp>
        <p:nvSpPr>
          <p:cNvPr id="145" name="Google Shape;145;p24"/>
          <p:cNvSpPr txBox="1"/>
          <p:nvPr>
            <p:ph idx="1" type="body"/>
          </p:nvPr>
        </p:nvSpPr>
        <p:spPr>
          <a:xfrm>
            <a:off x="5796475" y="1528750"/>
            <a:ext cx="2538600" cy="1814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sz="2500">
                <a:solidFill>
                  <a:schemeClr val="dk1"/>
                </a:solidFill>
              </a:rPr>
              <a:t>Fact </a:t>
            </a:r>
            <a:endParaRPr sz="2500">
              <a:solidFill>
                <a:schemeClr val="dk1"/>
              </a:solidFill>
            </a:endParaRPr>
          </a:p>
          <a:p>
            <a:pPr indent="0" lvl="0" marL="0" rtl="0" algn="l">
              <a:spcBef>
                <a:spcPts val="1200"/>
              </a:spcBef>
              <a:spcAft>
                <a:spcPts val="1200"/>
              </a:spcAft>
              <a:buNone/>
            </a:pPr>
            <a:r>
              <a:rPr lang="uk" sz="1300"/>
              <a:t>Consumption of meat has doubled in 40 years</a:t>
            </a:r>
            <a:endParaRPr sz="1300"/>
          </a:p>
        </p:txBody>
      </p:sp>
      <p:sp>
        <p:nvSpPr>
          <p:cNvPr id="146" name="Google Shape;146;p24"/>
          <p:cNvSpPr txBox="1"/>
          <p:nvPr/>
        </p:nvSpPr>
        <p:spPr>
          <a:xfrm>
            <a:off x="5796475" y="3655582"/>
            <a:ext cx="2622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100">
                <a:solidFill>
                  <a:schemeClr val="dk2"/>
                </a:solidFill>
              </a:rPr>
              <a:t>* The image is from the article </a:t>
            </a:r>
            <a:endParaRPr sz="1100">
              <a:solidFill>
                <a:schemeClr val="dk2"/>
              </a:solidFill>
            </a:endParaRPr>
          </a:p>
          <a:p>
            <a:pPr indent="0" lvl="0" marL="0" rtl="0" algn="l">
              <a:spcBef>
                <a:spcPts val="0"/>
              </a:spcBef>
              <a:spcAft>
                <a:spcPts val="0"/>
              </a:spcAft>
              <a:buNone/>
            </a:pPr>
            <a:r>
              <a:rPr lang="uk" sz="1100" u="sng">
                <a:solidFill>
                  <a:schemeClr val="hlink"/>
                </a:solidFill>
                <a:hlinkClick r:id="rId4"/>
              </a:rPr>
              <a:t>“How much do Norwegian farmers earn?”</a:t>
            </a:r>
            <a:r>
              <a:rPr lang="uk" sz="1100">
                <a:solidFill>
                  <a:schemeClr val="dk2"/>
                </a:solidFill>
              </a:rPr>
              <a:t> of the NIBIO website</a:t>
            </a:r>
            <a:endParaRPr sz="1100">
              <a:solidFill>
                <a:schemeClr val="dk2"/>
              </a:solidFill>
            </a:endParaRPr>
          </a:p>
        </p:txBody>
      </p:sp>
      <p:sp>
        <p:nvSpPr>
          <p:cNvPr id="147" name="Google Shape;147;p24"/>
          <p:cNvSpPr txBox="1"/>
          <p:nvPr>
            <p:ph type="title"/>
          </p:nvPr>
        </p:nvSpPr>
        <p:spPr>
          <a:xfrm>
            <a:off x="311700" y="445025"/>
            <a:ext cx="8295000" cy="1279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a:t>Number of agricultural </a:t>
            </a:r>
            <a:r>
              <a:rPr lang="uk"/>
              <a:t>enterprises</a:t>
            </a:r>
            <a:r>
              <a:rPr lang="uk"/>
              <a:t> per production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Previous work</a:t>
            </a:r>
            <a:endParaRPr/>
          </a:p>
        </p:txBody>
      </p:sp>
      <p:sp>
        <p:nvSpPr>
          <p:cNvPr id="153" name="Google Shape;153;p25"/>
          <p:cNvSpPr txBox="1"/>
          <p:nvPr>
            <p:ph idx="1" type="body"/>
          </p:nvPr>
        </p:nvSpPr>
        <p:spPr>
          <a:xfrm>
            <a:off x="311700" y="3225375"/>
            <a:ext cx="8520600" cy="1640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uk" sz="1300"/>
              <a:t>Collected </a:t>
            </a:r>
            <a:r>
              <a:rPr lang="uk" sz="1300" u="sng">
                <a:solidFill>
                  <a:schemeClr val="accent5"/>
                </a:solidFill>
                <a:hlinkClick r:id="rId3">
                  <a:extLst>
                    <a:ext uri="{A12FA001-AC4F-418D-AE19-62706E023703}">
                      <ahyp:hlinkClr val="tx"/>
                    </a:ext>
                  </a:extLst>
                </a:hlinkClick>
              </a:rPr>
              <a:t>text data</a:t>
            </a:r>
            <a:r>
              <a:rPr lang="uk" sz="1300"/>
              <a:t> and shared on Kaggle</a:t>
            </a:r>
            <a:endParaRPr sz="1300"/>
          </a:p>
          <a:p>
            <a:pPr indent="-311150" lvl="0" marL="457200" rtl="0" algn="l">
              <a:spcBef>
                <a:spcPts val="0"/>
              </a:spcBef>
              <a:spcAft>
                <a:spcPts val="0"/>
              </a:spcAft>
              <a:buSzPts val="1300"/>
              <a:buChar char="●"/>
            </a:pPr>
            <a:r>
              <a:rPr lang="uk" sz="1300"/>
              <a:t>Described web scraping of the data by providing </a:t>
            </a:r>
            <a:r>
              <a:rPr lang="uk" sz="1300" u="sng">
                <a:solidFill>
                  <a:schemeClr val="accent5"/>
                </a:solidFill>
                <a:hlinkClick r:id="rId4">
                  <a:extLst>
                    <a:ext uri="{A12FA001-AC4F-418D-AE19-62706E023703}">
                      <ahyp:hlinkClr val="tx"/>
                    </a:ext>
                  </a:extLst>
                </a:hlinkClick>
              </a:rPr>
              <a:t>notebooks with code</a:t>
            </a:r>
            <a:endParaRPr sz="1300"/>
          </a:p>
          <a:p>
            <a:pPr indent="-311150" lvl="0" marL="457200" rtl="0" algn="l">
              <a:spcBef>
                <a:spcPts val="0"/>
              </a:spcBef>
              <a:spcAft>
                <a:spcPts val="0"/>
              </a:spcAft>
              <a:buSzPts val="1300"/>
              <a:buChar char="●"/>
            </a:pPr>
            <a:r>
              <a:rPr lang="uk" sz="1300"/>
              <a:t>Published a research paper:</a:t>
            </a:r>
            <a:r>
              <a:rPr b="1" lang="uk" sz="1300"/>
              <a:t> </a:t>
            </a:r>
            <a:r>
              <a:rPr lang="uk" sz="1300" u="sng">
                <a:solidFill>
                  <a:schemeClr val="accent5"/>
                </a:solidFill>
                <a:hlinkClick r:id="rId5">
                  <a:extLst>
                    <a:ext uri="{A12FA001-AC4F-418D-AE19-62706E023703}">
                      <ahyp:hlinkClr val="tx"/>
                    </a:ext>
                  </a:extLst>
                </a:hlinkClick>
              </a:rPr>
              <a:t>“A dataset dedicated to the training of large- language models for agronomic management practices and production in Norwegian agriculture”</a:t>
            </a:r>
            <a:endParaRPr sz="1300"/>
          </a:p>
          <a:p>
            <a:pPr indent="-311150" lvl="0" marL="457200" rtl="0" algn="l">
              <a:spcBef>
                <a:spcPts val="0"/>
              </a:spcBef>
              <a:spcAft>
                <a:spcPts val="0"/>
              </a:spcAft>
              <a:buSzPts val="1300"/>
              <a:buChar char="●"/>
            </a:pPr>
            <a:r>
              <a:rPr lang="uk" sz="1300"/>
              <a:t>Made </a:t>
            </a:r>
            <a:r>
              <a:rPr lang="uk" sz="1300" u="sng">
                <a:solidFill>
                  <a:schemeClr val="hlink"/>
                </a:solidFill>
                <a:hlinkClick r:id="rId6"/>
              </a:rPr>
              <a:t>a proof of concept</a:t>
            </a:r>
            <a:r>
              <a:rPr lang="uk" sz="1300"/>
              <a:t> by converting data into PDF files and adding it to notebookLM</a:t>
            </a:r>
            <a:endParaRPr sz="1300"/>
          </a:p>
        </p:txBody>
      </p:sp>
      <p:pic>
        <p:nvPicPr>
          <p:cNvPr id="154" name="Google Shape;154;p25" title="Screenshot 2024-11-20 at 2.15.12 PM.png"/>
          <p:cNvPicPr preferRelativeResize="0"/>
          <p:nvPr/>
        </p:nvPicPr>
        <p:blipFill rotWithShape="1">
          <a:blip r:embed="rId7">
            <a:alphaModFix/>
          </a:blip>
          <a:srcRect b="0" l="0" r="0" t="0"/>
          <a:stretch/>
        </p:blipFill>
        <p:spPr>
          <a:xfrm>
            <a:off x="4398250" y="901875"/>
            <a:ext cx="3520821" cy="2012925"/>
          </a:xfrm>
          <a:prstGeom prst="rect">
            <a:avLst/>
          </a:prstGeom>
          <a:noFill/>
          <a:ln>
            <a:noFill/>
          </a:ln>
        </p:spPr>
      </p:pic>
      <p:pic>
        <p:nvPicPr>
          <p:cNvPr id="155" name="Google Shape;155;p25" title="Screenshot 2025-08-08 at 3.15.00 PM.png"/>
          <p:cNvPicPr preferRelativeResize="0"/>
          <p:nvPr/>
        </p:nvPicPr>
        <p:blipFill>
          <a:blip r:embed="rId8">
            <a:alphaModFix/>
          </a:blip>
          <a:stretch>
            <a:fillRect/>
          </a:stretch>
        </p:blipFill>
        <p:spPr>
          <a:xfrm>
            <a:off x="768900" y="1121250"/>
            <a:ext cx="2959118" cy="17935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311700" y="445025"/>
            <a:ext cx="1974300" cy="1000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Garden experience</a:t>
            </a:r>
            <a:endParaRPr/>
          </a:p>
        </p:txBody>
      </p:sp>
      <p:sp>
        <p:nvSpPr>
          <p:cNvPr id="161" name="Google Shape;161;p26"/>
          <p:cNvSpPr txBox="1"/>
          <p:nvPr>
            <p:ph idx="1" type="body"/>
          </p:nvPr>
        </p:nvSpPr>
        <p:spPr>
          <a:xfrm>
            <a:off x="311700" y="2113213"/>
            <a:ext cx="1974300" cy="91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uk" sz="1200"/>
              <a:t>Since childhood I helped my parents in their garden in Ukraine</a:t>
            </a:r>
            <a:endParaRPr/>
          </a:p>
        </p:txBody>
      </p:sp>
      <p:pic>
        <p:nvPicPr>
          <p:cNvPr id="162" name="Google Shape;162;p26" title="P8239556.JPG"/>
          <p:cNvPicPr preferRelativeResize="0"/>
          <p:nvPr/>
        </p:nvPicPr>
        <p:blipFill>
          <a:blip r:embed="rId3">
            <a:alphaModFix/>
          </a:blip>
          <a:stretch>
            <a:fillRect/>
          </a:stretch>
        </p:blipFill>
        <p:spPr>
          <a:xfrm>
            <a:off x="2471850" y="119838"/>
            <a:ext cx="6538450" cy="4903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252450" y="2285400"/>
            <a:ext cx="2639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uk">
                <a:solidFill>
                  <a:srgbClr val="FCE5CD"/>
                </a:solidFill>
              </a:rPr>
              <a:t>Thank you!</a:t>
            </a:r>
            <a:endParaRPr>
              <a:solidFill>
                <a:srgbClr val="FCE5CD"/>
              </a:solidFill>
            </a:endParaRPr>
          </a:p>
        </p:txBody>
      </p:sp>
      <p:pic>
        <p:nvPicPr>
          <p:cNvPr id="168" name="Google Shape;168;p27" title="1000004088.jpg"/>
          <p:cNvPicPr preferRelativeResize="0"/>
          <p:nvPr/>
        </p:nvPicPr>
        <p:blipFill rotWithShape="1">
          <a:blip r:embed="rId3">
            <a:alphaModFix/>
          </a:blip>
          <a:srcRect b="0" l="0" r="0" t="24840"/>
          <a:stretch/>
        </p:blipFill>
        <p:spPr>
          <a:xfrm>
            <a:off x="-3150" y="-10758"/>
            <a:ext cx="9144003" cy="5154259"/>
          </a:xfrm>
          <a:prstGeom prst="rect">
            <a:avLst/>
          </a:prstGeom>
          <a:noFill/>
          <a:ln>
            <a:noFill/>
          </a:ln>
        </p:spPr>
      </p:pic>
      <p:sp>
        <p:nvSpPr>
          <p:cNvPr id="169" name="Google Shape;169;p27"/>
          <p:cNvSpPr txBox="1"/>
          <p:nvPr>
            <p:ph type="title"/>
          </p:nvPr>
        </p:nvSpPr>
        <p:spPr>
          <a:xfrm>
            <a:off x="3404850" y="2437800"/>
            <a:ext cx="2639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uk">
                <a:solidFill>
                  <a:srgbClr val="FCE5CD"/>
                </a:solidFill>
              </a:rPr>
              <a:t>Thank you!</a:t>
            </a:r>
            <a:endParaRPr>
              <a:solidFill>
                <a:srgbClr val="FCE5C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idx="1" type="body"/>
          </p:nvPr>
        </p:nvSpPr>
        <p:spPr>
          <a:xfrm>
            <a:off x="152400" y="4285025"/>
            <a:ext cx="8991600" cy="785100"/>
          </a:xfrm>
          <a:prstGeom prst="rect">
            <a:avLst/>
          </a:prstGeom>
          <a:solidFill>
            <a:srgbClr val="8CA84F">
              <a:alpha val="50000"/>
            </a:srgbClr>
          </a:solidFill>
        </p:spPr>
        <p:txBody>
          <a:bodyPr anchorCtr="0" anchor="t" bIns="91425" lIns="91425" spcFirstLastPara="1" rIns="91425" wrap="square" tIns="91425">
            <a:noAutofit/>
          </a:bodyPr>
          <a:lstStyle/>
          <a:p>
            <a:pPr indent="0" lvl="0" marL="457200" rtl="0" algn="r">
              <a:spcBef>
                <a:spcPts val="0"/>
              </a:spcBef>
              <a:spcAft>
                <a:spcPts val="1200"/>
              </a:spcAft>
              <a:buNone/>
            </a:pPr>
            <a:r>
              <a:rPr lang="uk" sz="2500">
                <a:solidFill>
                  <a:schemeClr val="lt1"/>
                </a:solidFill>
              </a:rPr>
              <a:t>F</a:t>
            </a:r>
            <a:r>
              <a:rPr lang="uk" sz="2500">
                <a:solidFill>
                  <a:schemeClr val="lt1"/>
                </a:solidFill>
              </a:rPr>
              <a:t>armers are busy</a:t>
            </a:r>
            <a:endParaRPr sz="2500">
              <a:solidFill>
                <a:schemeClr val="lt1"/>
              </a:solidFill>
            </a:endParaRPr>
          </a:p>
        </p:txBody>
      </p:sp>
      <p:pic>
        <p:nvPicPr>
          <p:cNvPr id="66" name="Google Shape;66;p14" title="Screenshot 2025-10-03 at 9.37.27 AM.png"/>
          <p:cNvPicPr preferRelativeResize="0"/>
          <p:nvPr/>
        </p:nvPicPr>
        <p:blipFill rotWithShape="1">
          <a:blip r:embed="rId3">
            <a:alphaModFix/>
          </a:blip>
          <a:srcRect b="5255" l="0" r="0" t="5066"/>
          <a:stretch/>
        </p:blipFill>
        <p:spPr>
          <a:xfrm>
            <a:off x="5472013" y="840850"/>
            <a:ext cx="3663027" cy="2053024"/>
          </a:xfrm>
          <a:prstGeom prst="rect">
            <a:avLst/>
          </a:prstGeom>
          <a:noFill/>
          <a:ln>
            <a:noFill/>
          </a:ln>
        </p:spPr>
      </p:pic>
      <p:pic>
        <p:nvPicPr>
          <p:cNvPr id="67" name="Google Shape;67;p14" title="Screenshot 2025-10-15 at 9.31.38 AM.png"/>
          <p:cNvPicPr preferRelativeResize="0"/>
          <p:nvPr/>
        </p:nvPicPr>
        <p:blipFill>
          <a:blip r:embed="rId4">
            <a:alphaModFix/>
          </a:blip>
          <a:stretch>
            <a:fillRect/>
          </a:stretch>
        </p:blipFill>
        <p:spPr>
          <a:xfrm>
            <a:off x="264126" y="418225"/>
            <a:ext cx="5152474" cy="2898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idx="1" type="body"/>
          </p:nvPr>
        </p:nvSpPr>
        <p:spPr>
          <a:xfrm>
            <a:off x="152400" y="4285075"/>
            <a:ext cx="8991600" cy="785100"/>
          </a:xfrm>
          <a:prstGeom prst="rect">
            <a:avLst/>
          </a:prstGeom>
          <a:solidFill>
            <a:srgbClr val="8CA84F">
              <a:alpha val="50000"/>
            </a:srgbClr>
          </a:solidFill>
        </p:spPr>
        <p:txBody>
          <a:bodyPr anchorCtr="0" anchor="t" bIns="91425" lIns="91425" spcFirstLastPara="1" rIns="91425" wrap="square" tIns="91425">
            <a:noAutofit/>
          </a:bodyPr>
          <a:lstStyle/>
          <a:p>
            <a:pPr indent="0" lvl="0" marL="457200" rtl="0" algn="r">
              <a:spcBef>
                <a:spcPts val="0"/>
              </a:spcBef>
              <a:spcAft>
                <a:spcPts val="1200"/>
              </a:spcAft>
              <a:buNone/>
            </a:pPr>
            <a:r>
              <a:rPr lang="uk" sz="2500">
                <a:solidFill>
                  <a:schemeClr val="lt1"/>
                </a:solidFill>
              </a:rPr>
              <a:t>They need to make decisions </a:t>
            </a:r>
            <a:endParaRPr sz="2500">
              <a:solidFill>
                <a:schemeClr val="lt1"/>
              </a:solidFill>
            </a:endParaRPr>
          </a:p>
        </p:txBody>
      </p:sp>
      <p:pic>
        <p:nvPicPr>
          <p:cNvPr id="73" name="Google Shape;73;p15" title="Screenshot 2025-10-15 at 9.20.14 AM.png"/>
          <p:cNvPicPr preferRelativeResize="0"/>
          <p:nvPr/>
        </p:nvPicPr>
        <p:blipFill>
          <a:blip r:embed="rId3">
            <a:alphaModFix/>
          </a:blip>
          <a:stretch>
            <a:fillRect/>
          </a:stretch>
        </p:blipFill>
        <p:spPr>
          <a:xfrm>
            <a:off x="5508675" y="346375"/>
            <a:ext cx="3398902" cy="1721826"/>
          </a:xfrm>
          <a:prstGeom prst="rect">
            <a:avLst/>
          </a:prstGeom>
          <a:noFill/>
          <a:ln>
            <a:noFill/>
          </a:ln>
        </p:spPr>
      </p:pic>
      <p:pic>
        <p:nvPicPr>
          <p:cNvPr id="74" name="Google Shape;74;p15" title="Screenshot 2025-10-03 at 9.41.02 AM.png"/>
          <p:cNvPicPr preferRelativeResize="0"/>
          <p:nvPr/>
        </p:nvPicPr>
        <p:blipFill rotWithShape="1">
          <a:blip r:embed="rId4">
            <a:alphaModFix/>
          </a:blip>
          <a:srcRect b="4960" l="0" r="0" t="5005"/>
          <a:stretch/>
        </p:blipFill>
        <p:spPr>
          <a:xfrm>
            <a:off x="152400" y="346364"/>
            <a:ext cx="5264998" cy="2962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idx="1" type="body"/>
          </p:nvPr>
        </p:nvSpPr>
        <p:spPr>
          <a:xfrm>
            <a:off x="152400" y="4285075"/>
            <a:ext cx="8991600" cy="785100"/>
          </a:xfrm>
          <a:prstGeom prst="rect">
            <a:avLst/>
          </a:prstGeom>
          <a:solidFill>
            <a:srgbClr val="8CA84F">
              <a:alpha val="50000"/>
            </a:srgbClr>
          </a:solidFill>
        </p:spPr>
        <p:txBody>
          <a:bodyPr anchorCtr="0" anchor="t" bIns="91425" lIns="91425" spcFirstLastPara="1" rIns="91425" wrap="square" tIns="91425">
            <a:noAutofit/>
          </a:bodyPr>
          <a:lstStyle/>
          <a:p>
            <a:pPr indent="0" lvl="0" marL="457200" rtl="0" algn="r">
              <a:spcBef>
                <a:spcPts val="0"/>
              </a:spcBef>
              <a:spcAft>
                <a:spcPts val="1200"/>
              </a:spcAft>
              <a:buNone/>
            </a:pPr>
            <a:r>
              <a:rPr lang="uk" sz="2500">
                <a:solidFill>
                  <a:schemeClr val="lt1"/>
                </a:solidFill>
              </a:rPr>
              <a:t>And might face challenges</a:t>
            </a:r>
            <a:endParaRPr sz="2500">
              <a:solidFill>
                <a:schemeClr val="lt1"/>
              </a:solidFill>
            </a:endParaRPr>
          </a:p>
        </p:txBody>
      </p:sp>
      <p:pic>
        <p:nvPicPr>
          <p:cNvPr id="80" name="Google Shape;80;p16" title="Screenshot 2025-10-03 at 9.35.50 AM.png"/>
          <p:cNvPicPr preferRelativeResize="0"/>
          <p:nvPr/>
        </p:nvPicPr>
        <p:blipFill rotWithShape="1">
          <a:blip r:embed="rId3">
            <a:alphaModFix/>
          </a:blip>
          <a:srcRect b="4874" l="0" r="0" t="4192"/>
          <a:stretch/>
        </p:blipFill>
        <p:spPr>
          <a:xfrm>
            <a:off x="4175750" y="278825"/>
            <a:ext cx="4815852" cy="2736826"/>
          </a:xfrm>
          <a:prstGeom prst="rect">
            <a:avLst/>
          </a:prstGeom>
          <a:noFill/>
          <a:ln>
            <a:noFill/>
          </a:ln>
        </p:spPr>
      </p:pic>
      <p:pic>
        <p:nvPicPr>
          <p:cNvPr id="81" name="Google Shape;81;p16" title="Screenshot 2025-10-03 at 9.35.59 AM.png"/>
          <p:cNvPicPr preferRelativeResize="0"/>
          <p:nvPr/>
        </p:nvPicPr>
        <p:blipFill rotWithShape="1">
          <a:blip r:embed="rId4">
            <a:alphaModFix/>
          </a:blip>
          <a:srcRect b="5305" l="0" r="0" t="5225"/>
          <a:stretch/>
        </p:blipFill>
        <p:spPr>
          <a:xfrm>
            <a:off x="152400" y="278825"/>
            <a:ext cx="3870950" cy="2164525"/>
          </a:xfrm>
          <a:prstGeom prst="rect">
            <a:avLst/>
          </a:prstGeom>
          <a:noFill/>
          <a:ln>
            <a:noFill/>
          </a:ln>
        </p:spPr>
      </p:pic>
      <p:sp>
        <p:nvSpPr>
          <p:cNvPr id="82" name="Google Shape;82;p16"/>
          <p:cNvSpPr txBox="1"/>
          <p:nvPr/>
        </p:nvSpPr>
        <p:spPr>
          <a:xfrm>
            <a:off x="152425" y="2443350"/>
            <a:ext cx="38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300">
                <a:solidFill>
                  <a:schemeClr val="dk2"/>
                </a:solidFill>
              </a:rPr>
              <a:t>Why didn’t I plant vegetables near the river?..</a:t>
            </a:r>
            <a:endParaRPr sz="13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idx="1" type="body"/>
          </p:nvPr>
        </p:nvSpPr>
        <p:spPr>
          <a:xfrm>
            <a:off x="152400" y="4285075"/>
            <a:ext cx="8991600" cy="785100"/>
          </a:xfrm>
          <a:prstGeom prst="rect">
            <a:avLst/>
          </a:prstGeom>
          <a:solidFill>
            <a:srgbClr val="8CA84F">
              <a:alpha val="50000"/>
            </a:srgbClr>
          </a:solidFill>
        </p:spPr>
        <p:txBody>
          <a:bodyPr anchorCtr="0" anchor="t" bIns="91425" lIns="91425" spcFirstLastPara="1" rIns="91425" wrap="square" tIns="91425">
            <a:noAutofit/>
          </a:bodyPr>
          <a:lstStyle/>
          <a:p>
            <a:pPr indent="0" lvl="0" marL="457200" rtl="0" algn="r">
              <a:spcBef>
                <a:spcPts val="0"/>
              </a:spcBef>
              <a:spcAft>
                <a:spcPts val="1200"/>
              </a:spcAft>
              <a:buNone/>
            </a:pPr>
            <a:r>
              <a:rPr lang="uk" sz="2500">
                <a:solidFill>
                  <a:schemeClr val="lt1"/>
                </a:solidFill>
              </a:rPr>
              <a:t>The right solution can help farmers produce more food</a:t>
            </a:r>
            <a:endParaRPr sz="2500">
              <a:solidFill>
                <a:schemeClr val="lt1"/>
              </a:solidFill>
            </a:endParaRPr>
          </a:p>
        </p:txBody>
      </p:sp>
      <p:pic>
        <p:nvPicPr>
          <p:cNvPr id="88" name="Google Shape;88;p17" title="Screenshot 2025-10-03 at 9.41.02 AM.png"/>
          <p:cNvPicPr preferRelativeResize="0"/>
          <p:nvPr/>
        </p:nvPicPr>
        <p:blipFill rotWithShape="1">
          <a:blip r:embed="rId3">
            <a:alphaModFix/>
          </a:blip>
          <a:srcRect b="5000" l="0" r="0" t="5224"/>
          <a:stretch/>
        </p:blipFill>
        <p:spPr>
          <a:xfrm>
            <a:off x="152400" y="278825"/>
            <a:ext cx="3870950" cy="2171850"/>
          </a:xfrm>
          <a:prstGeom prst="rect">
            <a:avLst/>
          </a:prstGeom>
          <a:noFill/>
          <a:ln>
            <a:noFill/>
          </a:ln>
        </p:spPr>
      </p:pic>
      <p:pic>
        <p:nvPicPr>
          <p:cNvPr id="89" name="Google Shape;89;p17" title="Screenshot 2025-10-03 at 9.38.16 AM.png"/>
          <p:cNvPicPr preferRelativeResize="0"/>
          <p:nvPr/>
        </p:nvPicPr>
        <p:blipFill rotWithShape="1">
          <a:blip r:embed="rId4">
            <a:alphaModFix/>
          </a:blip>
          <a:srcRect b="5363" l="0" r="0" t="4196"/>
          <a:stretch/>
        </p:blipFill>
        <p:spPr>
          <a:xfrm>
            <a:off x="4175750" y="278825"/>
            <a:ext cx="4815852" cy="2722150"/>
          </a:xfrm>
          <a:prstGeom prst="rect">
            <a:avLst/>
          </a:prstGeom>
          <a:noFill/>
          <a:ln>
            <a:noFill/>
          </a:ln>
        </p:spPr>
      </p:pic>
      <p:sp>
        <p:nvSpPr>
          <p:cNvPr id="90" name="Google Shape;90;p17"/>
          <p:cNvSpPr txBox="1"/>
          <p:nvPr/>
        </p:nvSpPr>
        <p:spPr>
          <a:xfrm>
            <a:off x="1028707" y="3000975"/>
            <a:ext cx="7962900" cy="354000"/>
          </a:xfrm>
          <a:prstGeom prst="rect">
            <a:avLst/>
          </a:prstGeom>
          <a:noFill/>
          <a:ln>
            <a:noFill/>
          </a:ln>
        </p:spPr>
        <p:txBody>
          <a:bodyPr anchorCtr="0" anchor="t" bIns="91425" lIns="91425" spcFirstLastPara="1" rIns="91425" wrap="square" tIns="91425">
            <a:spAutoFit/>
          </a:bodyPr>
          <a:lstStyle/>
          <a:p>
            <a:pPr indent="0" lvl="0" marL="457200" rtl="0" algn="r">
              <a:spcBef>
                <a:spcPts val="0"/>
              </a:spcBef>
              <a:spcAft>
                <a:spcPts val="0"/>
              </a:spcAft>
              <a:buNone/>
            </a:pPr>
            <a:r>
              <a:rPr lang="uk" sz="1100" u="sng">
                <a:solidFill>
                  <a:schemeClr val="hlink"/>
                </a:solidFill>
                <a:hlinkClick r:id="rId5"/>
              </a:rPr>
              <a:t>Jon blir bonder</a:t>
            </a:r>
            <a:endParaRPr sz="11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4260300" cy="94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a:t>AI-based advisor </a:t>
            </a:r>
            <a:endParaRPr/>
          </a:p>
          <a:p>
            <a:pPr indent="0" lvl="0" marL="0" rtl="0" algn="l">
              <a:spcBef>
                <a:spcPts val="0"/>
              </a:spcBef>
              <a:spcAft>
                <a:spcPts val="0"/>
              </a:spcAft>
              <a:buNone/>
            </a:pPr>
            <a:r>
              <a:rPr i="1" lang="uk" sz="1500">
                <a:solidFill>
                  <a:srgbClr val="9E9E9E"/>
                </a:solidFill>
              </a:rPr>
              <a:t>in the form of a chat dialog</a:t>
            </a:r>
            <a:endParaRPr i="1" sz="1500">
              <a:solidFill>
                <a:srgbClr val="9E9E9E"/>
              </a:solidFill>
            </a:endParaRPr>
          </a:p>
        </p:txBody>
      </p:sp>
      <p:sp>
        <p:nvSpPr>
          <p:cNvPr id="96" name="Google Shape;96;p18"/>
          <p:cNvSpPr txBox="1"/>
          <p:nvPr>
            <p:ph idx="1" type="body"/>
          </p:nvPr>
        </p:nvSpPr>
        <p:spPr>
          <a:xfrm>
            <a:off x="311700" y="2154225"/>
            <a:ext cx="4626900" cy="2121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uk" sz="1300"/>
              <a:t>can assist with information timely </a:t>
            </a:r>
            <a:r>
              <a:rPr lang="uk" sz="1300"/>
              <a:t>utilizing: </a:t>
            </a:r>
            <a:endParaRPr sz="1300"/>
          </a:p>
          <a:p>
            <a:pPr indent="-311150" lvl="0" marL="457200" rtl="0" algn="l">
              <a:spcBef>
                <a:spcPts val="1200"/>
              </a:spcBef>
              <a:spcAft>
                <a:spcPts val="0"/>
              </a:spcAft>
              <a:buSzPts val="1300"/>
              <a:buChar char="●"/>
            </a:pPr>
            <a:r>
              <a:rPr lang="uk" sz="1300"/>
              <a:t>recent research </a:t>
            </a:r>
            <a:endParaRPr sz="1300"/>
          </a:p>
          <a:p>
            <a:pPr indent="-311150" lvl="0" marL="457200" rtl="0" algn="l">
              <a:spcBef>
                <a:spcPts val="0"/>
              </a:spcBef>
              <a:spcAft>
                <a:spcPts val="0"/>
              </a:spcAft>
              <a:buSzPts val="1300"/>
              <a:buChar char="●"/>
            </a:pPr>
            <a:r>
              <a:rPr lang="uk" sz="1300"/>
              <a:t>local nuances</a:t>
            </a:r>
            <a:endParaRPr sz="1300"/>
          </a:p>
          <a:p>
            <a:pPr indent="-311150" lvl="0" marL="457200" rtl="0" algn="l">
              <a:spcBef>
                <a:spcPts val="0"/>
              </a:spcBef>
              <a:spcAft>
                <a:spcPts val="0"/>
              </a:spcAft>
              <a:buSzPts val="1300"/>
              <a:buChar char="●"/>
            </a:pPr>
            <a:r>
              <a:rPr lang="uk" sz="1300"/>
              <a:t>farmer’s preferences</a:t>
            </a:r>
            <a:endParaRPr sz="1300"/>
          </a:p>
          <a:p>
            <a:pPr indent="-311150" lvl="0" marL="457200" rtl="0" algn="l">
              <a:spcBef>
                <a:spcPts val="0"/>
              </a:spcBef>
              <a:spcAft>
                <a:spcPts val="0"/>
              </a:spcAft>
              <a:buSzPts val="1300"/>
              <a:buChar char="●"/>
            </a:pPr>
            <a:r>
              <a:rPr lang="uk" sz="1300"/>
              <a:t>environmentally friendly approaches</a:t>
            </a:r>
            <a:endParaRPr sz="1300"/>
          </a:p>
          <a:p>
            <a:pPr indent="-311150" lvl="0" marL="457200" rtl="0" algn="l">
              <a:spcBef>
                <a:spcPts val="0"/>
              </a:spcBef>
              <a:spcAft>
                <a:spcPts val="0"/>
              </a:spcAft>
              <a:buSzPts val="1300"/>
              <a:buChar char="●"/>
            </a:pPr>
            <a:r>
              <a:rPr lang="uk" sz="1300"/>
              <a:t>technological advancements</a:t>
            </a:r>
            <a:endParaRPr sz="1300">
              <a:solidFill>
                <a:srgbClr val="6AA84F"/>
              </a:solidFill>
            </a:endParaRPr>
          </a:p>
        </p:txBody>
      </p:sp>
      <p:pic>
        <p:nvPicPr>
          <p:cNvPr id="97" name="Google Shape;97;p18"/>
          <p:cNvPicPr preferRelativeResize="0"/>
          <p:nvPr/>
        </p:nvPicPr>
        <p:blipFill>
          <a:blip r:embed="rId3">
            <a:alphaModFix/>
          </a:blip>
          <a:stretch>
            <a:fillRect/>
          </a:stretch>
        </p:blipFill>
        <p:spPr>
          <a:xfrm>
            <a:off x="5489170" y="911162"/>
            <a:ext cx="3335976" cy="3321174"/>
          </a:xfrm>
          <a:prstGeom prst="rect">
            <a:avLst/>
          </a:prstGeom>
          <a:noFill/>
          <a:ln>
            <a:noFill/>
          </a:ln>
        </p:spPr>
      </p:pic>
      <p:sp>
        <p:nvSpPr>
          <p:cNvPr id="98" name="Google Shape;98;p18"/>
          <p:cNvSpPr txBox="1"/>
          <p:nvPr/>
        </p:nvSpPr>
        <p:spPr>
          <a:xfrm>
            <a:off x="862257" y="4232327"/>
            <a:ext cx="7962900" cy="354000"/>
          </a:xfrm>
          <a:prstGeom prst="rect">
            <a:avLst/>
          </a:prstGeom>
          <a:noFill/>
          <a:ln>
            <a:noFill/>
          </a:ln>
        </p:spPr>
        <p:txBody>
          <a:bodyPr anchorCtr="0" anchor="t" bIns="91425" lIns="91425" spcFirstLastPara="1" rIns="91425" wrap="square" tIns="91425">
            <a:spAutoFit/>
          </a:bodyPr>
          <a:lstStyle/>
          <a:p>
            <a:pPr indent="0" lvl="0" marL="457200" rtl="0" algn="r">
              <a:spcBef>
                <a:spcPts val="0"/>
              </a:spcBef>
              <a:spcAft>
                <a:spcPts val="0"/>
              </a:spcAft>
              <a:buNone/>
            </a:pPr>
            <a:r>
              <a:rPr lang="uk" sz="1100" u="sng">
                <a:solidFill>
                  <a:schemeClr val="hlink"/>
                </a:solidFill>
                <a:hlinkClick r:id="rId4"/>
              </a:rPr>
              <a:t>“Embracing Generative AI in Agriculture”</a:t>
            </a:r>
            <a:endParaRPr sz="11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uk"/>
              <a:t>Benefits</a:t>
            </a:r>
            <a:endParaRPr/>
          </a:p>
        </p:txBody>
      </p:sp>
      <p:sp>
        <p:nvSpPr>
          <p:cNvPr id="104" name="Google Shape;104;p19"/>
          <p:cNvSpPr txBox="1"/>
          <p:nvPr>
            <p:ph idx="1" type="body"/>
          </p:nvPr>
        </p:nvSpPr>
        <p:spPr>
          <a:xfrm>
            <a:off x="311700" y="1152475"/>
            <a:ext cx="4155000" cy="1173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uk" sz="1300"/>
              <a:t>easy to interact</a:t>
            </a:r>
            <a:endParaRPr sz="1300"/>
          </a:p>
          <a:p>
            <a:pPr indent="-311150" lvl="0" marL="457200" rtl="0" algn="l">
              <a:spcBef>
                <a:spcPts val="0"/>
              </a:spcBef>
              <a:spcAft>
                <a:spcPts val="0"/>
              </a:spcAft>
              <a:buSzPts val="1300"/>
              <a:buChar char="●"/>
            </a:pPr>
            <a:r>
              <a:rPr lang="uk" sz="1300"/>
              <a:t>fast access to information</a:t>
            </a:r>
            <a:endParaRPr sz="1300"/>
          </a:p>
          <a:p>
            <a:pPr indent="-311150" lvl="0" marL="457200" rtl="0" algn="l">
              <a:spcBef>
                <a:spcPts val="0"/>
              </a:spcBef>
              <a:spcAft>
                <a:spcPts val="0"/>
              </a:spcAft>
              <a:buSzPts val="1300"/>
              <a:buChar char="●"/>
            </a:pPr>
            <a:r>
              <a:rPr lang="uk" sz="1300"/>
              <a:t>personalised specific answers</a:t>
            </a:r>
            <a:endParaRPr sz="1300"/>
          </a:p>
          <a:p>
            <a:pPr indent="-311150" lvl="0" marL="457200" rtl="0" algn="l">
              <a:spcBef>
                <a:spcPts val="0"/>
              </a:spcBef>
              <a:spcAft>
                <a:spcPts val="0"/>
              </a:spcAft>
              <a:buSzPts val="1300"/>
              <a:buChar char="●"/>
            </a:pPr>
            <a:r>
              <a:rPr lang="uk" sz="1300"/>
              <a:t>knowledge based decisions</a:t>
            </a:r>
            <a:endParaRPr sz="1300"/>
          </a:p>
        </p:txBody>
      </p:sp>
      <p:sp>
        <p:nvSpPr>
          <p:cNvPr id="105" name="Google Shape;105;p19"/>
          <p:cNvSpPr txBox="1"/>
          <p:nvPr>
            <p:ph type="title"/>
          </p:nvPr>
        </p:nvSpPr>
        <p:spPr>
          <a:xfrm>
            <a:off x="341400" y="2325400"/>
            <a:ext cx="4095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Clr>
                <a:schemeClr val="dk1"/>
              </a:buClr>
              <a:buSzPts val="1100"/>
              <a:buFont typeface="Arial"/>
              <a:buNone/>
            </a:pPr>
            <a:r>
              <a:rPr lang="uk" sz="2000">
                <a:solidFill>
                  <a:schemeClr val="dk2"/>
                </a:solidFill>
              </a:rPr>
              <a:t>t</a:t>
            </a:r>
            <a:r>
              <a:rPr lang="uk" sz="2000">
                <a:solidFill>
                  <a:schemeClr val="dk2"/>
                </a:solidFill>
              </a:rPr>
              <a:t>hat potentially lead to</a:t>
            </a:r>
            <a:endParaRPr sz="2300">
              <a:solidFill>
                <a:schemeClr val="dk2"/>
              </a:solidFill>
            </a:endParaRPr>
          </a:p>
        </p:txBody>
      </p:sp>
      <p:sp>
        <p:nvSpPr>
          <p:cNvPr id="106" name="Google Shape;106;p19"/>
          <p:cNvSpPr txBox="1"/>
          <p:nvPr>
            <p:ph idx="1" type="body"/>
          </p:nvPr>
        </p:nvSpPr>
        <p:spPr>
          <a:xfrm>
            <a:off x="311700" y="3007675"/>
            <a:ext cx="4029000" cy="1419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uk" sz="1300"/>
              <a:t>cost and resource optimization</a:t>
            </a:r>
            <a:endParaRPr sz="1300"/>
          </a:p>
          <a:p>
            <a:pPr indent="-311150" lvl="0" marL="457200" rtl="0" algn="l">
              <a:spcBef>
                <a:spcPts val="0"/>
              </a:spcBef>
              <a:spcAft>
                <a:spcPts val="0"/>
              </a:spcAft>
              <a:buSzPts val="1300"/>
              <a:buChar char="●"/>
            </a:pPr>
            <a:r>
              <a:rPr lang="uk" sz="1300"/>
              <a:t>higher quality products</a:t>
            </a:r>
            <a:endParaRPr sz="1300"/>
          </a:p>
          <a:p>
            <a:pPr indent="-311150" lvl="0" marL="457200" rtl="0" algn="l">
              <a:spcBef>
                <a:spcPts val="0"/>
              </a:spcBef>
              <a:spcAft>
                <a:spcPts val="0"/>
              </a:spcAft>
              <a:buSzPts val="1300"/>
              <a:buChar char="●"/>
            </a:pPr>
            <a:r>
              <a:rPr lang="uk" sz="1300"/>
              <a:t>increase of local food production</a:t>
            </a:r>
            <a:endParaRPr sz="1300"/>
          </a:p>
          <a:p>
            <a:pPr indent="-311150" lvl="0" marL="457200" rtl="0" algn="l">
              <a:spcBef>
                <a:spcPts val="0"/>
              </a:spcBef>
              <a:spcAft>
                <a:spcPts val="0"/>
              </a:spcAft>
              <a:buSzPts val="1300"/>
              <a:buChar char="●"/>
            </a:pPr>
            <a:r>
              <a:rPr lang="uk" sz="1300"/>
              <a:t>better environment</a:t>
            </a:r>
            <a:endParaRPr sz="1300"/>
          </a:p>
          <a:p>
            <a:pPr indent="-311150" lvl="0" marL="457200" rtl="0" algn="l">
              <a:spcBef>
                <a:spcPts val="0"/>
              </a:spcBef>
              <a:spcAft>
                <a:spcPts val="0"/>
              </a:spcAft>
              <a:buSzPts val="1300"/>
              <a:buChar char="●"/>
            </a:pPr>
            <a:r>
              <a:rPr lang="uk" sz="1300"/>
              <a:t>more food</a:t>
            </a:r>
            <a:endParaRPr sz="1300"/>
          </a:p>
        </p:txBody>
      </p:sp>
      <p:pic>
        <p:nvPicPr>
          <p:cNvPr id="107" name="Google Shape;107;p19" title="1000004089.jpg"/>
          <p:cNvPicPr preferRelativeResize="0"/>
          <p:nvPr/>
        </p:nvPicPr>
        <p:blipFill>
          <a:blip r:embed="rId3">
            <a:alphaModFix/>
          </a:blip>
          <a:stretch>
            <a:fillRect/>
          </a:stretch>
        </p:blipFill>
        <p:spPr>
          <a:xfrm>
            <a:off x="4466700" y="1170125"/>
            <a:ext cx="4339625" cy="325684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uk"/>
              <a:t>Agriculture in Norway</a:t>
            </a:r>
            <a:endParaRPr/>
          </a:p>
        </p:txBody>
      </p:sp>
      <p:sp>
        <p:nvSpPr>
          <p:cNvPr id="113" name="Google Shape;113;p20"/>
          <p:cNvSpPr txBox="1"/>
          <p:nvPr>
            <p:ph idx="1" type="body"/>
          </p:nvPr>
        </p:nvSpPr>
        <p:spPr>
          <a:xfrm>
            <a:off x="311700" y="1292300"/>
            <a:ext cx="2192400" cy="3276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uk" sz="1300"/>
              <a:t>Grass-based livestock production is the backbone of Norwegian agriculture </a:t>
            </a:r>
            <a:endParaRPr sz="1300"/>
          </a:p>
        </p:txBody>
      </p:sp>
      <p:pic>
        <p:nvPicPr>
          <p:cNvPr id="114" name="Google Shape;114;p20" title="PXL_20240907_175736416.jpg"/>
          <p:cNvPicPr preferRelativeResize="0"/>
          <p:nvPr/>
        </p:nvPicPr>
        <p:blipFill rotWithShape="1">
          <a:blip r:embed="rId3">
            <a:alphaModFix/>
          </a:blip>
          <a:srcRect b="22549" l="0" r="0" t="3200"/>
          <a:stretch/>
        </p:blipFill>
        <p:spPr>
          <a:xfrm>
            <a:off x="2956258" y="1292313"/>
            <a:ext cx="5876045" cy="32765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1" title="1000004030.jpg"/>
          <p:cNvPicPr preferRelativeResize="0"/>
          <p:nvPr/>
        </p:nvPicPr>
        <p:blipFill rotWithShape="1">
          <a:blip r:embed="rId3">
            <a:alphaModFix/>
          </a:blip>
          <a:srcRect b="16952" l="10429" r="24631" t="34236"/>
          <a:stretch/>
        </p:blipFill>
        <p:spPr>
          <a:xfrm>
            <a:off x="0" y="0"/>
            <a:ext cx="9144003" cy="5183551"/>
          </a:xfrm>
          <a:prstGeom prst="rect">
            <a:avLst/>
          </a:prstGeom>
          <a:noFill/>
          <a:ln>
            <a:noFill/>
          </a:ln>
        </p:spPr>
      </p:pic>
      <p:graphicFrame>
        <p:nvGraphicFramePr>
          <p:cNvPr id="120" name="Google Shape;120;p21"/>
          <p:cNvGraphicFramePr/>
          <p:nvPr/>
        </p:nvGraphicFramePr>
        <p:xfrm>
          <a:off x="44020" y="624325"/>
          <a:ext cx="3000000" cy="3000000"/>
        </p:xfrm>
        <a:graphic>
          <a:graphicData uri="http://schemas.openxmlformats.org/drawingml/2006/table">
            <a:tbl>
              <a:tblPr>
                <a:noFill/>
                <a:tableStyleId>{434F129F-1BCC-4B7D-BE19-A81E9D44938E}</a:tableStyleId>
              </a:tblPr>
              <a:tblGrid>
                <a:gridCol w="4663600"/>
              </a:tblGrid>
              <a:tr h="664575">
                <a:tc>
                  <a:txBody>
                    <a:bodyPr/>
                    <a:lstStyle/>
                    <a:p>
                      <a:pPr indent="0" lvl="0" marL="89999" rtl="0" algn="l">
                        <a:lnSpc>
                          <a:spcPct val="115000"/>
                        </a:lnSpc>
                        <a:spcBef>
                          <a:spcPts val="0"/>
                        </a:spcBef>
                        <a:spcAft>
                          <a:spcPts val="1200"/>
                        </a:spcAft>
                        <a:buNone/>
                      </a:pPr>
                      <a:r>
                        <a:rPr lang="uk" sz="1000">
                          <a:solidFill>
                            <a:srgbClr val="703B03"/>
                          </a:solidFill>
                        </a:rPr>
                        <a:t>Topography, geology, and biology form the foundation for plant production, while climate and geography determine the types of crops that can be grown in specific areas.</a:t>
                      </a:r>
                      <a:endParaRPr sz="1000">
                        <a:solidFill>
                          <a:srgbClr val="703B03"/>
                        </a:solidFill>
                      </a:endParaRPr>
                    </a:p>
                  </a:txBody>
                  <a:tcPr marT="91425" marB="91425" marR="91425" marL="91425">
                    <a:lnL cap="flat" cmpd="sng" w="9525">
                      <a:solidFill>
                        <a:srgbClr val="7F6000"/>
                      </a:solidFill>
                      <a:prstDash val="solid"/>
                      <a:round/>
                      <a:headEnd len="sm" w="sm" type="none"/>
                      <a:tailEnd len="sm" w="sm" type="none"/>
                    </a:lnL>
                    <a:lnR cap="flat" cmpd="sng" w="9525">
                      <a:solidFill>
                        <a:srgbClr val="7F6000"/>
                      </a:solidFill>
                      <a:prstDash val="solid"/>
                      <a:round/>
                      <a:headEnd len="sm" w="sm" type="none"/>
                      <a:tailEnd len="sm" w="sm" type="none"/>
                    </a:lnR>
                    <a:lnT cap="flat" cmpd="sng" w="9525">
                      <a:solidFill>
                        <a:srgbClr val="7F6000"/>
                      </a:solidFill>
                      <a:prstDash val="solid"/>
                      <a:round/>
                      <a:headEnd len="sm" w="sm" type="none"/>
                      <a:tailEnd len="sm" w="sm" type="none"/>
                    </a:lnT>
                    <a:lnB cap="flat" cmpd="sng" w="9525">
                      <a:solidFill>
                        <a:srgbClr val="7F6000"/>
                      </a:solidFill>
                      <a:prstDash val="solid"/>
                      <a:round/>
                      <a:headEnd len="sm" w="sm" type="none"/>
                      <a:tailEnd len="sm" w="sm" type="none"/>
                    </a:lnB>
                    <a:solidFill>
                      <a:srgbClr val="FCE5CD">
                        <a:alpha val="70000"/>
                      </a:srgbClr>
                    </a:solidFill>
                  </a:tcPr>
                </a:tc>
              </a:tr>
              <a:tr h="674525">
                <a:tc>
                  <a:txBody>
                    <a:bodyPr/>
                    <a:lstStyle/>
                    <a:p>
                      <a:pPr indent="0" lvl="0" marL="89999" rtl="0" algn="l">
                        <a:lnSpc>
                          <a:spcPct val="115000"/>
                        </a:lnSpc>
                        <a:spcBef>
                          <a:spcPts val="0"/>
                        </a:spcBef>
                        <a:spcAft>
                          <a:spcPts val="1200"/>
                        </a:spcAft>
                        <a:buNone/>
                      </a:pPr>
                      <a:r>
                        <a:rPr lang="uk" sz="1000">
                          <a:solidFill>
                            <a:srgbClr val="703B03"/>
                          </a:solidFill>
                        </a:rPr>
                        <a:t>"Norway has a marginal production area for many important crops and is one of the few European countries that cannot grow sugar".</a:t>
                      </a:r>
                      <a:endParaRPr sz="1000">
                        <a:solidFill>
                          <a:srgbClr val="703B03"/>
                        </a:solidFill>
                      </a:endParaRPr>
                    </a:p>
                  </a:txBody>
                  <a:tcPr marT="91425" marB="91425" marR="91425" marL="91425">
                    <a:lnL cap="flat" cmpd="sng" w="9525">
                      <a:solidFill>
                        <a:srgbClr val="7F6000"/>
                      </a:solidFill>
                      <a:prstDash val="solid"/>
                      <a:round/>
                      <a:headEnd len="sm" w="sm" type="none"/>
                      <a:tailEnd len="sm" w="sm" type="none"/>
                    </a:lnL>
                    <a:lnR cap="flat" cmpd="sng" w="9525">
                      <a:solidFill>
                        <a:srgbClr val="7F6000"/>
                      </a:solidFill>
                      <a:prstDash val="solid"/>
                      <a:round/>
                      <a:headEnd len="sm" w="sm" type="none"/>
                      <a:tailEnd len="sm" w="sm" type="none"/>
                    </a:lnR>
                    <a:lnT cap="flat" cmpd="sng" w="9525">
                      <a:solidFill>
                        <a:srgbClr val="7F6000"/>
                      </a:solidFill>
                      <a:prstDash val="solid"/>
                      <a:round/>
                      <a:headEnd len="sm" w="sm" type="none"/>
                      <a:tailEnd len="sm" w="sm" type="none"/>
                    </a:lnT>
                    <a:lnB cap="flat" cmpd="sng" w="9525">
                      <a:solidFill>
                        <a:srgbClr val="7F6000"/>
                      </a:solidFill>
                      <a:prstDash val="solid"/>
                      <a:round/>
                      <a:headEnd len="sm" w="sm" type="none"/>
                      <a:tailEnd len="sm" w="sm" type="none"/>
                    </a:lnB>
                    <a:solidFill>
                      <a:srgbClr val="FCE5CD">
                        <a:alpha val="70000"/>
                      </a:srgbClr>
                    </a:solidFill>
                  </a:tcPr>
                </a:tc>
              </a:tr>
              <a:tr h="858200">
                <a:tc>
                  <a:txBody>
                    <a:bodyPr/>
                    <a:lstStyle/>
                    <a:p>
                      <a:pPr indent="0" lvl="0" marL="89999" rtl="0" algn="l">
                        <a:lnSpc>
                          <a:spcPct val="115000"/>
                        </a:lnSpc>
                        <a:spcBef>
                          <a:spcPts val="0"/>
                        </a:spcBef>
                        <a:spcAft>
                          <a:spcPts val="1200"/>
                        </a:spcAft>
                        <a:buNone/>
                      </a:pPr>
                      <a:r>
                        <a:rPr lang="uk" sz="1000">
                          <a:solidFill>
                            <a:srgbClr val="703B03"/>
                          </a:solidFill>
                        </a:rPr>
                        <a:t>When discussing Norwegian agriculture, it is important to consider the country’s northern location. Some parts of Norway are in the Arctic, which makes agriculture a challenging endeavour. </a:t>
                      </a:r>
                      <a:endParaRPr sz="1000">
                        <a:solidFill>
                          <a:srgbClr val="703B03"/>
                        </a:solidFill>
                      </a:endParaRPr>
                    </a:p>
                  </a:txBody>
                  <a:tcPr marT="91425" marB="91425" marR="91425" marL="91425">
                    <a:lnL cap="flat" cmpd="sng" w="9525">
                      <a:solidFill>
                        <a:srgbClr val="7F6000"/>
                      </a:solidFill>
                      <a:prstDash val="solid"/>
                      <a:round/>
                      <a:headEnd len="sm" w="sm" type="none"/>
                      <a:tailEnd len="sm" w="sm" type="none"/>
                    </a:lnL>
                    <a:lnR cap="flat" cmpd="sng" w="9525">
                      <a:solidFill>
                        <a:srgbClr val="7F6000"/>
                      </a:solidFill>
                      <a:prstDash val="solid"/>
                      <a:round/>
                      <a:headEnd len="sm" w="sm" type="none"/>
                      <a:tailEnd len="sm" w="sm" type="none"/>
                    </a:lnR>
                    <a:lnT cap="flat" cmpd="sng" w="9525">
                      <a:solidFill>
                        <a:srgbClr val="7F6000"/>
                      </a:solidFill>
                      <a:prstDash val="solid"/>
                      <a:round/>
                      <a:headEnd len="sm" w="sm" type="none"/>
                      <a:tailEnd len="sm" w="sm" type="none"/>
                    </a:lnT>
                    <a:lnB cap="flat" cmpd="sng" w="9525">
                      <a:solidFill>
                        <a:srgbClr val="7F6000"/>
                      </a:solidFill>
                      <a:prstDash val="solid"/>
                      <a:round/>
                      <a:headEnd len="sm" w="sm" type="none"/>
                      <a:tailEnd len="sm" w="sm" type="none"/>
                    </a:lnB>
                    <a:solidFill>
                      <a:srgbClr val="FCE5CD">
                        <a:alpha val="70000"/>
                      </a:srgbClr>
                    </a:solidFill>
                  </a:tcPr>
                </a:tc>
              </a:tr>
              <a:tr h="858200">
                <a:tc>
                  <a:txBody>
                    <a:bodyPr/>
                    <a:lstStyle/>
                    <a:p>
                      <a:pPr indent="0" lvl="0" marL="89999" rtl="0" algn="l">
                        <a:lnSpc>
                          <a:spcPct val="115000"/>
                        </a:lnSpc>
                        <a:spcBef>
                          <a:spcPts val="0"/>
                        </a:spcBef>
                        <a:spcAft>
                          <a:spcPts val="1200"/>
                        </a:spcAft>
                        <a:buNone/>
                      </a:pPr>
                      <a:r>
                        <a:rPr lang="uk" sz="1000">
                          <a:solidFill>
                            <a:srgbClr val="703B03"/>
                          </a:solidFill>
                        </a:rPr>
                        <a:t>"Due to Norway’s climate, grain yields per hectare are lower than in most other European countries. In many parts of the country, growing fodder crops, mainly grass, is the only viable option." </a:t>
                      </a:r>
                      <a:endParaRPr sz="1000">
                        <a:solidFill>
                          <a:srgbClr val="703B03"/>
                        </a:solidFill>
                      </a:endParaRPr>
                    </a:p>
                  </a:txBody>
                  <a:tcPr marT="91425" marB="91425" marR="91425" marL="91425">
                    <a:lnL cap="flat" cmpd="sng" w="9525">
                      <a:solidFill>
                        <a:srgbClr val="7F6000"/>
                      </a:solidFill>
                      <a:prstDash val="solid"/>
                      <a:round/>
                      <a:headEnd len="sm" w="sm" type="none"/>
                      <a:tailEnd len="sm" w="sm" type="none"/>
                    </a:lnL>
                    <a:lnR cap="flat" cmpd="sng" w="9525">
                      <a:solidFill>
                        <a:srgbClr val="7F6000"/>
                      </a:solidFill>
                      <a:prstDash val="solid"/>
                      <a:round/>
                      <a:headEnd len="sm" w="sm" type="none"/>
                      <a:tailEnd len="sm" w="sm" type="none"/>
                    </a:lnR>
                    <a:lnT cap="flat" cmpd="sng" w="9525">
                      <a:solidFill>
                        <a:srgbClr val="7F6000"/>
                      </a:solidFill>
                      <a:prstDash val="solid"/>
                      <a:round/>
                      <a:headEnd len="sm" w="sm" type="none"/>
                      <a:tailEnd len="sm" w="sm" type="none"/>
                    </a:lnT>
                    <a:lnB cap="flat" cmpd="sng" w="9525">
                      <a:solidFill>
                        <a:srgbClr val="7F6000"/>
                      </a:solidFill>
                      <a:prstDash val="solid"/>
                      <a:round/>
                      <a:headEnd len="sm" w="sm" type="none"/>
                      <a:tailEnd len="sm" w="sm" type="none"/>
                    </a:lnB>
                    <a:solidFill>
                      <a:srgbClr val="FCE5CD">
                        <a:alpha val="70000"/>
                      </a:srgbClr>
                    </a:solidFill>
                  </a:tcPr>
                </a:tc>
              </a:tr>
              <a:tr h="858200">
                <a:tc>
                  <a:txBody>
                    <a:bodyPr/>
                    <a:lstStyle/>
                    <a:p>
                      <a:pPr indent="0" lvl="0" marL="89999" rtl="0" algn="l">
                        <a:lnSpc>
                          <a:spcPct val="115000"/>
                        </a:lnSpc>
                        <a:spcBef>
                          <a:spcPts val="0"/>
                        </a:spcBef>
                        <a:spcAft>
                          <a:spcPts val="1200"/>
                        </a:spcAft>
                        <a:buNone/>
                      </a:pPr>
                      <a:r>
                        <a:rPr lang="uk" sz="1000">
                          <a:solidFill>
                            <a:srgbClr val="703B03"/>
                          </a:solidFill>
                        </a:rPr>
                        <a:t>One of the advantages of the cool climate is that it helps limit the spread of plant diseases and pests. These climatic and geographical conditions shape Norwegian agriculture. Soil, latitude, and climate are all interconnected </a:t>
                      </a:r>
                      <a:endParaRPr sz="1000"/>
                    </a:p>
                  </a:txBody>
                  <a:tcPr marT="91425" marB="91425" marR="91425" marL="91425">
                    <a:lnL cap="flat" cmpd="sng" w="9525">
                      <a:solidFill>
                        <a:srgbClr val="7F6000"/>
                      </a:solidFill>
                      <a:prstDash val="solid"/>
                      <a:round/>
                      <a:headEnd len="sm" w="sm" type="none"/>
                      <a:tailEnd len="sm" w="sm" type="none"/>
                    </a:lnL>
                    <a:lnR cap="flat" cmpd="sng" w="9525">
                      <a:solidFill>
                        <a:srgbClr val="7F6000"/>
                      </a:solidFill>
                      <a:prstDash val="solid"/>
                      <a:round/>
                      <a:headEnd len="sm" w="sm" type="none"/>
                      <a:tailEnd len="sm" w="sm" type="none"/>
                    </a:lnR>
                    <a:lnT cap="flat" cmpd="sng" w="9525">
                      <a:solidFill>
                        <a:srgbClr val="7F6000"/>
                      </a:solidFill>
                      <a:prstDash val="solid"/>
                      <a:round/>
                      <a:headEnd len="sm" w="sm" type="none"/>
                      <a:tailEnd len="sm" w="sm" type="none"/>
                    </a:lnT>
                    <a:lnB cap="flat" cmpd="sng" w="9525">
                      <a:solidFill>
                        <a:srgbClr val="7F6000"/>
                      </a:solidFill>
                      <a:prstDash val="solid"/>
                      <a:round/>
                      <a:headEnd len="sm" w="sm" type="none"/>
                      <a:tailEnd len="sm" w="sm" type="none"/>
                    </a:lnB>
                    <a:solidFill>
                      <a:srgbClr val="FCE5CD">
                        <a:alpha val="70000"/>
                      </a:srgbClr>
                    </a:solidFill>
                  </a:tcPr>
                </a:tc>
              </a:tr>
            </a:tbl>
          </a:graphicData>
        </a:graphic>
      </p:graphicFrame>
      <p:sp>
        <p:nvSpPr>
          <p:cNvPr id="121" name="Google Shape;121;p21"/>
          <p:cNvSpPr txBox="1"/>
          <p:nvPr/>
        </p:nvSpPr>
        <p:spPr>
          <a:xfrm>
            <a:off x="124725" y="4220500"/>
            <a:ext cx="1014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uk" sz="1000" u="sng">
                <a:solidFill>
                  <a:schemeClr val="accent5"/>
                </a:solidFill>
                <a:hlinkClick r:id="rId4">
                  <a:extLst>
                    <a:ext uri="{A12FA001-AC4F-418D-AE19-62706E023703}">
                      <ahyp:hlinkClr val="tx"/>
                    </a:ext>
                  </a:extLst>
                </a:hlinkClick>
              </a:rPr>
              <a:t>see more</a:t>
            </a:r>
            <a:endParaRPr sz="10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